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2" r:id="rId5"/>
    <p:sldId id="30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305" r:id="rId15"/>
    <p:sldId id="301" r:id="rId16"/>
    <p:sldId id="273" r:id="rId17"/>
    <p:sldId id="274" r:id="rId18"/>
    <p:sldId id="306" r:id="rId19"/>
    <p:sldId id="276" r:id="rId20"/>
    <p:sldId id="277" r:id="rId21"/>
    <p:sldId id="278" r:id="rId22"/>
    <p:sldId id="282" r:id="rId23"/>
    <p:sldId id="284" r:id="rId24"/>
    <p:sldId id="308" r:id="rId25"/>
    <p:sldId id="309" r:id="rId26"/>
    <p:sldId id="286" r:id="rId27"/>
    <p:sldId id="310" r:id="rId28"/>
    <p:sldId id="280" r:id="rId29"/>
    <p:sldId id="281" r:id="rId30"/>
    <p:sldId id="283" r:id="rId31"/>
    <p:sldId id="285" r:id="rId32"/>
    <p:sldId id="287" r:id="rId33"/>
    <p:sldId id="288" r:id="rId34"/>
    <p:sldId id="304" r:id="rId35"/>
    <p:sldId id="289" r:id="rId36"/>
    <p:sldId id="307" r:id="rId37"/>
    <p:sldId id="290" r:id="rId38"/>
    <p:sldId id="294" r:id="rId39"/>
    <p:sldId id="291" r:id="rId40"/>
    <p:sldId id="292" r:id="rId41"/>
    <p:sldId id="293" r:id="rId42"/>
    <p:sldId id="295" r:id="rId43"/>
    <p:sldId id="296" r:id="rId44"/>
    <p:sldId id="297" r:id="rId45"/>
    <p:sldId id="298" r:id="rId46"/>
    <p:sldId id="299" r:id="rId47"/>
    <p:sldId id="300" r:id="rId48"/>
    <p:sldId id="302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50D79"/>
    <a:srgbClr val="CC0099"/>
    <a:srgbClr val="E2109C"/>
    <a:srgbClr val="990099"/>
    <a:srgbClr val="FE9202"/>
    <a:srgbClr val="007033"/>
    <a:srgbClr val="6C1A00"/>
    <a:srgbClr val="00AACC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afai79/Arduino/blob/main/7_segment.ino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fai79/Arduino/blob/main/4_digit_7_segment.ino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pitches.zip" TargetMode="External"/><Relationship Id="rId2" Type="http://schemas.openxmlformats.org/officeDocument/2006/relationships/hyperlink" Target="https://www.arduino.cc/en/Tutorial/BuiltInExamples/toneMelod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fai79/Arduino/blob/main/Ultrasonic.ino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PIR_Sensor.ino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.in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Temperature.in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Books/Elegoo.ra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pub.com/236571/arduino-water-level-sensor-tutorial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_I2C.ino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Gas_sensor.ino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Gas_sensor-LED-Motor.in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afai79/Arduino/blob/main/Gas_Piezo.ino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github.com/afai79/Arduino/blob/main/RGB_LED-motor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_Servo_Gas_P.in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BlueDot_BMA400_Library-1.0.0.zip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Lib/Grove_3Axis_Digital_Accelerometer_BMA400-master.zi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Arduino-MPU6050-master.zip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tree/main/ArduinoRobot" TargetMode="External"/><Relationship Id="rId2" Type="http://schemas.openxmlformats.org/officeDocument/2006/relationships/hyperlink" Target="https://educ8s.tv/arduino-robot-easy-diy-project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ai79/Arduino/blob/main/ArduinoRobot/ArduinoRobot_.ino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ArduinoRobot/NewPing_v1.9.1.zip" TargetMode="External"/><Relationship Id="rId2" Type="http://schemas.openxmlformats.org/officeDocument/2006/relationships/hyperlink" Target="https://github.com/afai79/Arduino/blob/main/ArduinoRobot/Adafruit-Motor-Shield-library-master.zip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hyperlink" Target="https://www.sites.google.com/site/unoardusim/services" TargetMode="External"/><Relationship Id="rId4" Type="http://schemas.openxmlformats.org/officeDocument/2006/relationships/hyperlink" Target="https://www.tinkercad.com/dashboar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28470"/>
            <a:ext cx="4581150" cy="1584693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Arduino Applications</a:t>
            </a:r>
            <a:endParaRPr lang="en-US" sz="5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0FA8B-4425-4CCA-B6C1-EBEDAB729C9B}"/>
              </a:ext>
            </a:extLst>
          </p:cNvPr>
          <p:cNvSpPr txBox="1">
            <a:spLocks/>
          </p:cNvSpPr>
          <p:nvPr/>
        </p:nvSpPr>
        <p:spPr>
          <a:xfrm>
            <a:off x="0" y="1960930"/>
            <a:ext cx="4266590" cy="106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Abdelhameed Ibrahim</a:t>
            </a:r>
            <a:b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Assoc. Prof. Computer Engineering</a:t>
            </a:r>
            <a:endParaRPr lang="en-US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3DA3-FB0C-4D02-B321-B143431BA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37836" cy="91348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Button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StateChangeDetection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50A5B7-B956-4129-A85F-5497ACA2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965352"/>
            <a:ext cx="8389625" cy="31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110-DF6C-4DDB-B434-67AF9DA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363053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u="sng" cap="all" dirty="0">
                <a:effectLst/>
                <a:hlinkClick r:id="rId2"/>
              </a:rPr>
              <a:t>TUTORIALS </a:t>
            </a:r>
            <a:r>
              <a:rPr lang="en-US" sz="2000" dirty="0">
                <a:effectLst/>
              </a:rPr>
              <a:t>&gt; </a:t>
            </a:r>
            <a:r>
              <a:rPr lang="en-US" sz="2000" u="sng" dirty="0">
                <a:effectLst/>
                <a:hlinkClick r:id="rId3"/>
              </a:rPr>
              <a:t>Built-In Examples </a:t>
            </a:r>
            <a:r>
              <a:rPr lang="en-US" sz="2000" dirty="0">
                <a:effectLst/>
              </a:rPr>
              <a:t>&gt; 05.Control &gt; </a:t>
            </a:r>
            <a:r>
              <a:rPr lang="en-US" sz="2000" dirty="0" err="1">
                <a:effectLst/>
              </a:rPr>
              <a:t>ForLoopIteration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0652D-FDF1-4CB0-AC24-11CEF4D267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785" y="848277"/>
            <a:ext cx="5346182" cy="42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E83712-7073-4DDD-9668-A08C01A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/>
          <a:p>
            <a:r>
              <a:rPr lang="en-US" b="1" dirty="0"/>
              <a:t>Day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F471A-93EA-4AE5-B767-77576D0C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It’s time to learn how to receive data with the help of sensors. </a:t>
            </a:r>
          </a:p>
          <a:p>
            <a:pPr marL="0" indent="0">
              <a:buNone/>
            </a:pPr>
            <a:r>
              <a:rPr lang="en-US" dirty="0"/>
              <a:t>During Day 2,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read off analog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Reading off digital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Boolean expressions and program branching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Seven-segment display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Usage of modules and RGB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Joystick app and testing 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2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90D-D93F-4621-8B61-7B43A381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" y="162815"/>
            <a:ext cx="8246070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4B41-6D9E-4064-AC30-4F9758C9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 03.Analog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AnalogInput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14F3-2CB5-4E24-B4DD-0EC00560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1868086"/>
            <a:ext cx="2901395" cy="317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237E9-8C2D-48A6-BC6F-A29E7F27D5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9419" y="1357061"/>
            <a:ext cx="4724705" cy="3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7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90E9-DD56-4CB8-AA72-D058EF44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0990" y="1188951"/>
            <a:ext cx="4156750" cy="36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47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pic>
        <p:nvPicPr>
          <p:cNvPr id="4" name="Picture 3" descr="ÙØªÙØ¬Ø© Ø¨Ø­Ø« Ø§ÙØµÙØ± Ø¹Ù âªjoystick arduinoâ¬â">
            <a:extLst>
              <a:ext uri="{FF2B5EF4-FFF2-40B4-BE49-F238E27FC236}">
                <a16:creationId xmlns:a16="http://schemas.microsoft.com/office/drawing/2014/main" id="{1FA6A833-DE4A-4F07-BF9B-FF0DF09433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885" y="1350110"/>
            <a:ext cx="4409114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3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9BD-D4FF-4208-8C9D-872C06C1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 x Blue 0.56&amp;quot; 1 Digit Seven 7 Segment Display Common Cathode LED | eBay">
            <a:extLst>
              <a:ext uri="{FF2B5EF4-FFF2-40B4-BE49-F238E27FC236}">
                <a16:creationId xmlns:a16="http://schemas.microsoft.com/office/drawing/2014/main" id="{38144C63-BC3B-4717-A37F-A533CFFFE4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" y="2203751"/>
            <a:ext cx="1376939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7-Segment Display Tutorial - Pin Diagram">
            <a:extLst>
              <a:ext uri="{FF2B5EF4-FFF2-40B4-BE49-F238E27FC236}">
                <a16:creationId xmlns:a16="http://schemas.microsoft.com/office/drawing/2014/main" id="{72C5826E-BD55-418F-A5EC-431AC43D4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06" y="2096540"/>
            <a:ext cx="855152" cy="1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terfacing Arduino with 7-segment display | 4-Digit counter example">
            <a:extLst>
              <a:ext uri="{FF2B5EF4-FFF2-40B4-BE49-F238E27FC236}">
                <a16:creationId xmlns:a16="http://schemas.microsoft.com/office/drawing/2014/main" id="{90417840-BD4D-4F81-91A6-35C7D46D9B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3" y="2171192"/>
            <a:ext cx="1260020" cy="16664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D18D-3092-4935-9763-3DD552AB7706}"/>
              </a:ext>
            </a:extLst>
          </p:cNvPr>
          <p:cNvSpPr txBox="1"/>
          <p:nvPr/>
        </p:nvSpPr>
        <p:spPr>
          <a:xfrm>
            <a:off x="296260" y="4699853"/>
            <a:ext cx="512518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https://github.com/afai79/Arduino/blob/main/7_segment.ino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C44D8-A2D7-4CF2-86F4-1990A349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8290" y="1246831"/>
            <a:ext cx="4155224" cy="37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1712-A798-4586-AACB-F8B1F204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Digital Seven Segment Display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79B5-1DB6-4524-BF62-EF6CCD5B1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761135"/>
            <a:ext cx="5274310" cy="12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EF892-47CC-4029-9052-8EBC46BA4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3029865"/>
            <a:ext cx="2821940" cy="19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6BF1B16-C86D-41B9-9778-E95A94C0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20" y="270697"/>
            <a:ext cx="11148776" cy="41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B96-8FD3-4A62-9C14-1ECB0118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B0134-AA86-47F8-908E-2B1C475C2054}"/>
              </a:ext>
            </a:extLst>
          </p:cNvPr>
          <p:cNvSpPr txBox="1"/>
          <p:nvPr/>
        </p:nvSpPr>
        <p:spPr>
          <a:xfrm>
            <a:off x="601668" y="4404210"/>
            <a:ext cx="71771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https://www.arduino.cc/en/Tutorial/BuiltInExamples/toneMelody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https://github.com/afai79/Arduino/blob/main/Lib/pitches.zip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08A7D-EC1E-4263-9E1C-EC8DC099BD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7178" y="1218253"/>
            <a:ext cx="4028949" cy="30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Day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0"/>
            <a:ext cx="8407010" cy="36909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Welcome to the course! </a:t>
            </a:r>
          </a:p>
          <a:p>
            <a:pPr marL="0" indent="0">
              <a:buNone/>
            </a:pPr>
            <a:r>
              <a:rPr lang="en-US" b="1" dirty="0"/>
              <a:t>During Day 1, </a:t>
            </a:r>
          </a:p>
          <a:p>
            <a:r>
              <a:rPr lang="en-US" dirty="0"/>
              <a:t>We are going to introduce you to the course.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assemble a circuit on a breadboard circuit?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Let us get acquainted with Arduino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Development tools for Arduino IDE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glance at a program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coded material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Macro definitions, variables, counting loops.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5C5-5065-4001-90EF-C7D51B445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6307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RGB sensor</a:t>
            </a:r>
            <a:endParaRPr lang="en-US" dirty="0"/>
          </a:p>
        </p:txBody>
      </p:sp>
      <p:pic>
        <p:nvPicPr>
          <p:cNvPr id="4" name="Picture 3" descr="ØµÙØ±Ø© Ø°Ø§Øª ØµÙØ©">
            <a:extLst>
              <a:ext uri="{FF2B5EF4-FFF2-40B4-BE49-F238E27FC236}">
                <a16:creationId xmlns:a16="http://schemas.microsoft.com/office/drawing/2014/main" id="{73CBA5B4-870F-4F19-85E9-47D0891941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640751"/>
            <a:ext cx="4581150" cy="24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E59A-36AD-41A4-BDA4-F64E03A91AB5}"/>
              </a:ext>
            </a:extLst>
          </p:cNvPr>
          <p:cNvSpPr txBox="1"/>
          <p:nvPr/>
        </p:nvSpPr>
        <p:spPr>
          <a:xfrm>
            <a:off x="507797" y="4152123"/>
            <a:ext cx="71771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4 RGB 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https://github.com/afai79/Arduino/blob/main/Books/Elegoo.zip</a:t>
            </a:r>
          </a:p>
        </p:txBody>
      </p:sp>
    </p:spTree>
    <p:extLst>
      <p:ext uri="{BB962C8B-B14F-4D97-AF65-F5344CB8AC3E}">
        <p14:creationId xmlns:p14="http://schemas.microsoft.com/office/powerpoint/2010/main" val="84644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2261-027A-4774-A8BE-DF944AFB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1228-A73C-4934-898A-9FCDB6DE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Having learnt to create a step motor, you can create devices which can perform very precise actions. It could as well be just messing with your hand with which you are trying to control it.</a:t>
            </a:r>
          </a:p>
          <a:p>
            <a:pPr marL="0" indent="0">
              <a:buNone/>
            </a:pPr>
            <a:r>
              <a:rPr lang="en-US" sz="2400" dirty="0"/>
              <a:t>During Day 3,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Servo and the library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Ultrasonic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Temperature and humidity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Water level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Step motor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Motor control expansion board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 with I2C</a:t>
            </a:r>
          </a:p>
        </p:txBody>
      </p:sp>
    </p:spTree>
    <p:extLst>
      <p:ext uri="{BB962C8B-B14F-4D97-AF65-F5344CB8AC3E}">
        <p14:creationId xmlns:p14="http://schemas.microsoft.com/office/powerpoint/2010/main" val="248598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F6A-C925-4D71-9879-6339804C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Servo motor control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E10B-593F-4B9C-BD12-D27FAE10AC2F}"/>
              </a:ext>
            </a:extLst>
          </p:cNvPr>
          <p:cNvSpPr txBox="1"/>
          <p:nvPr/>
        </p:nvSpPr>
        <p:spPr>
          <a:xfrm>
            <a:off x="448965" y="4255969"/>
            <a:ext cx="640268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9 Servo</a:t>
            </a:r>
            <a:endParaRPr lang="en-US" sz="1600" b="1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376B0E7-986C-452C-A12E-8A82325B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0" y="1187587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7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Micro bit lesson — Using the Ultrasonic Module « osoyoo.com">
            <a:extLst>
              <a:ext uri="{FF2B5EF4-FFF2-40B4-BE49-F238E27FC236}">
                <a16:creationId xmlns:a16="http://schemas.microsoft.com/office/drawing/2014/main" id="{4FC79BDB-20A6-4117-AB86-963ED1FA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0" y="1726518"/>
            <a:ext cx="7778805" cy="31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4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18D57-C0C7-4710-AD1D-5C67596ABF05}"/>
              </a:ext>
            </a:extLst>
          </p:cNvPr>
          <p:cNvSpPr txBox="1"/>
          <p:nvPr/>
        </p:nvSpPr>
        <p:spPr>
          <a:xfrm>
            <a:off x="409303" y="4566619"/>
            <a:ext cx="68717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https://github.com/afai79/Arduino/blob/main/Ultrasonic.ino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3FA8FA-A618-496B-B8D6-11FEDE0AC8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769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6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FC8F8D-9419-4FC7-B602-D359B0DD5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150E3-42AA-40F9-8181-94D3289C27E3}"/>
              </a:ext>
            </a:extLst>
          </p:cNvPr>
          <p:cNvSpPr txBox="1"/>
          <p:nvPr/>
        </p:nvSpPr>
        <p:spPr>
          <a:xfrm>
            <a:off x="601670" y="4556915"/>
            <a:ext cx="7024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https://github.com/afai79/Arduino/blob/main/PIR_Sensor.ino</a:t>
            </a:r>
            <a:endParaRPr lang="en-US" dirty="0"/>
          </a:p>
        </p:txBody>
      </p:sp>
      <p:pic>
        <p:nvPicPr>
          <p:cNvPr id="1026" name="Picture 2" descr="PIR Sensor - Contin">
            <a:extLst>
              <a:ext uri="{FF2B5EF4-FFF2-40B4-BE49-F238E27FC236}">
                <a16:creationId xmlns:a16="http://schemas.microsoft.com/office/drawing/2014/main" id="{290711DB-D0A9-4E4B-A7A9-DD33894A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0" y="2012239"/>
            <a:ext cx="3239678" cy="21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E1FF2B-436C-4856-A7B6-4E8E1CDF6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61550"/>
              </p:ext>
            </p:extLst>
          </p:nvPr>
        </p:nvGraphicFramePr>
        <p:xfrm>
          <a:off x="3909313" y="1173635"/>
          <a:ext cx="4941369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Bitmap Image" r:id="rId5" imgW="4229280" imgH="2895480" progId="Paint.Picture">
                  <p:embed/>
                </p:oleObj>
              </mc:Choice>
              <mc:Fallback>
                <p:oleObj name="Bitmap Image" r:id="rId5" imgW="4229280" imgH="2895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9313" y="1173635"/>
                        <a:ext cx="4941369" cy="338328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17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35BCB-5133-40DE-9D23-1A704BA931A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1197405"/>
            <a:ext cx="7635250" cy="33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99AC5-A95B-45E5-A71B-492C9387AE21}"/>
              </a:ext>
            </a:extLst>
          </p:cNvPr>
          <p:cNvSpPr txBox="1"/>
          <p:nvPr/>
        </p:nvSpPr>
        <p:spPr>
          <a:xfrm>
            <a:off x="601670" y="4556915"/>
            <a:ext cx="609594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8BD-4459-43F9-9E5C-17D80BB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1221640" cy="45811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7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AB6D343E-83B7-428E-9796-2C3695361F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0" y="1655520"/>
            <a:ext cx="7935132" cy="29260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F61AC1-D861-4572-B492-808626EA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D13DA-6265-4E90-9642-3FFF63BDA80C}"/>
              </a:ext>
            </a:extLst>
          </p:cNvPr>
          <p:cNvSpPr txBox="1"/>
          <p:nvPr/>
        </p:nvSpPr>
        <p:spPr>
          <a:xfrm>
            <a:off x="448965" y="4683752"/>
            <a:ext cx="656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https://github.com/afai79/Arduino/blob/main/Temperature.ino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48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E81-16C8-4DCB-8A00-BDA28CD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7" y="332067"/>
            <a:ext cx="8246070" cy="2793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62A5-0B05-42D7-A1CD-89762BB1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and humidity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Temperature and humidity arduinoâ¬â">
            <a:extLst>
              <a:ext uri="{FF2B5EF4-FFF2-40B4-BE49-F238E27FC236}">
                <a16:creationId xmlns:a16="http://schemas.microsoft.com/office/drawing/2014/main" id="{0A685552-A7A3-48AC-B596-3FE9CF6213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301303"/>
            <a:ext cx="4547655" cy="2864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C3DD-B81C-492C-9CAC-5A2F20922A8C}"/>
              </a:ext>
            </a:extLst>
          </p:cNvPr>
          <p:cNvSpPr txBox="1"/>
          <p:nvPr/>
        </p:nvSpPr>
        <p:spPr>
          <a:xfrm>
            <a:off x="143555" y="4165465"/>
            <a:ext cx="656631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Code: </a:t>
            </a: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11 DHT11 Temperature and Humidity Sensor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Elegoo.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D82D-9B43-4D7D-8930-9EF8C8F6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8246070" cy="45811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level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Water level sensor arduinoâ¬â">
            <a:extLst>
              <a:ext uri="{FF2B5EF4-FFF2-40B4-BE49-F238E27FC236}">
                <a16:creationId xmlns:a16="http://schemas.microsoft.com/office/drawing/2014/main" id="{9E857CD5-294E-49C5-8079-7BCE93A186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09" y="1960930"/>
            <a:ext cx="5650085" cy="244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DFABD-07CB-40BD-BB1A-BA7471E288CC}"/>
              </a:ext>
            </a:extLst>
          </p:cNvPr>
          <p:cNvSpPr txBox="1"/>
          <p:nvPr/>
        </p:nvSpPr>
        <p:spPr>
          <a:xfrm>
            <a:off x="296260" y="4404209"/>
            <a:ext cx="7635250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https://www.thegeekpub.com/236571/arduino-water-level-sensor-tutorial/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https://github.com/afai79/Arduino/blob/main/water_level.ino</a:t>
            </a:r>
          </a:p>
        </p:txBody>
      </p:sp>
    </p:spTree>
    <p:extLst>
      <p:ext uri="{BB962C8B-B14F-4D97-AF65-F5344CB8AC3E}">
        <p14:creationId xmlns:p14="http://schemas.microsoft.com/office/powerpoint/2010/main" val="335065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rduino uno board overview">
            <a:extLst>
              <a:ext uri="{FF2B5EF4-FFF2-40B4-BE49-F238E27FC236}">
                <a16:creationId xmlns:a16="http://schemas.microsoft.com/office/drawing/2014/main" id="{D4AA4D6F-4F7F-4878-9164-E1119AD0FA3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8" y="1349375"/>
            <a:ext cx="4745033" cy="366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719F-A159-4BF6-8A57-2BE589B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290574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stepper motor control using arduinoâ¬â">
            <a:extLst>
              <a:ext uri="{FF2B5EF4-FFF2-40B4-BE49-F238E27FC236}">
                <a16:creationId xmlns:a16="http://schemas.microsoft.com/office/drawing/2014/main" id="{3A877EE7-5336-45E8-ACAB-0DBD092F2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5" y="1197405"/>
            <a:ext cx="4113885" cy="3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4E735-90D5-4A37-BB37-8533AB2D9A4A}"/>
              </a:ext>
            </a:extLst>
          </p:cNvPr>
          <p:cNvSpPr txBox="1"/>
          <p:nvPr/>
        </p:nvSpPr>
        <p:spPr>
          <a:xfrm>
            <a:off x="143555" y="4402169"/>
            <a:ext cx="6706761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23 Stepper Motor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1366005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879F-BFED-44EC-8F8E-0F29B927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 with I2C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lcd i2c arduinoâ¬â">
            <a:extLst>
              <a:ext uri="{FF2B5EF4-FFF2-40B4-BE49-F238E27FC236}">
                <a16:creationId xmlns:a16="http://schemas.microsoft.com/office/drawing/2014/main" id="{591C1FEC-4231-489A-AA74-660C1FB3B1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1577613"/>
            <a:ext cx="5943236" cy="27486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D2694-BCAB-4F24-BCE9-ACB1C23399D0}"/>
              </a:ext>
            </a:extLst>
          </p:cNvPr>
          <p:cNvSpPr txBox="1"/>
          <p:nvPr/>
        </p:nvSpPr>
        <p:spPr>
          <a:xfrm>
            <a:off x="448965" y="4556915"/>
            <a:ext cx="59432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https://github.com/afai79/Arduino/blob/main/LCD_I2C.ino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4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11F2-E1CB-4B88-B839-4E6A5B9C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1BCC-D765-4632-9EBB-FA37C2AF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Having learnt to use a lot of sensors and devices with Arduino</a:t>
            </a:r>
          </a:p>
          <a:p>
            <a:pPr marL="0" indent="0">
              <a:buNone/>
            </a:pPr>
            <a:r>
              <a:rPr lang="en-US" dirty="0"/>
              <a:t>During Day 4, you are ready to make various small projects based on your skills.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Air Quality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Control servo motor by RGB sensor 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Smart House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BMA400 and MPU6050 sensors-based projects</a:t>
            </a:r>
          </a:p>
        </p:txBody>
      </p:sp>
    </p:spTree>
    <p:extLst>
      <p:ext uri="{BB962C8B-B14F-4D97-AF65-F5344CB8AC3E}">
        <p14:creationId xmlns:p14="http://schemas.microsoft.com/office/powerpoint/2010/main" val="403620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569-7DAA-4FE4-9B60-EB7EF5ED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" y="445040"/>
            <a:ext cx="8695950" cy="584742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1: Air Quality Detector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61F9-CC83-4115-93EE-2D87423C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Smoke Detection using MQ-2 Gas Sensor - Arduino Project Hub">
            <a:extLst>
              <a:ext uri="{FF2B5EF4-FFF2-40B4-BE49-F238E27FC236}">
                <a16:creationId xmlns:a16="http://schemas.microsoft.com/office/drawing/2014/main" id="{30F19092-8244-4586-BD40-841C1252A4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1603772"/>
            <a:ext cx="5497380" cy="3258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27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4005975-6A37-4D12-A696-380B109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10" y="1197405"/>
            <a:ext cx="5433352" cy="3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3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weet and Text Message an Arduino air quality reading | Web on Devices">
            <a:extLst>
              <a:ext uri="{FF2B5EF4-FFF2-40B4-BE49-F238E27FC236}">
                <a16:creationId xmlns:a16="http://schemas.microsoft.com/office/drawing/2014/main" id="{FE1B287C-C816-4950-BEFE-E7CEAEB11F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1350109"/>
            <a:ext cx="4791032" cy="29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BD4EB-ECE5-4E89-9F44-72FEA3593D7B}"/>
              </a:ext>
            </a:extLst>
          </p:cNvPr>
          <p:cNvSpPr txBox="1"/>
          <p:nvPr/>
        </p:nvSpPr>
        <p:spPr>
          <a:xfrm>
            <a:off x="296260" y="4251505"/>
            <a:ext cx="76261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https://github.com/afai79/Arduino/blob/main/Gas_sensor.ino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https://github.com/afai79/Arduino/blob/main/Gas_sensor-LED-Motor.ino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3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BE81E2-6830-4D07-87CC-7BB648BE4EA8}"/>
              </a:ext>
            </a:extLst>
          </p:cNvPr>
          <p:cNvSpPr txBox="1"/>
          <p:nvPr/>
        </p:nvSpPr>
        <p:spPr>
          <a:xfrm>
            <a:off x="448965" y="4556915"/>
            <a:ext cx="7940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https://github.com/afai79/Arduino/blob/main/Gas_Piezo.ino</a:t>
            </a:r>
            <a:endParaRPr lang="en-US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3C6A986-E493-48FE-ADA0-DEE813C026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153D-3F64-467C-9095-4536308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739289"/>
            <a:ext cx="4123035" cy="126627"/>
          </a:xfrm>
        </p:spPr>
        <p:txBody>
          <a:bodyPr>
            <a:noAutofit/>
          </a:bodyPr>
          <a:lstStyle/>
          <a:p>
            <a:pPr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2: Control servo motor by RGB sensor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5E84-BB8E-4F81-9E85-66E609C7D8C9}"/>
              </a:ext>
            </a:extLst>
          </p:cNvPr>
          <p:cNvSpPr txBox="1"/>
          <p:nvPr/>
        </p:nvSpPr>
        <p:spPr>
          <a:xfrm>
            <a:off x="80628" y="4621643"/>
            <a:ext cx="67080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https://github.com/afai79/Arduino/blob/main/RGB_LED-motor.ino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Innovation Lab #15 Servo Motor_RGB LED - Arduino Project Hub">
            <a:extLst>
              <a:ext uri="{FF2B5EF4-FFF2-40B4-BE49-F238E27FC236}">
                <a16:creationId xmlns:a16="http://schemas.microsoft.com/office/drawing/2014/main" id="{84BACF60-9FD9-4A84-A961-7068FE8047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028"/>
            <a:ext cx="4571999" cy="2501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6A3D9-CDB2-4CAD-AB01-E05F7833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11" y="1332388"/>
            <a:ext cx="4571999" cy="32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521-6219-4BA8-A2B0-670A57F6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9385"/>
            <a:ext cx="41148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effectLst/>
              </a:rPr>
              <a:t>Small Project 3: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House</a:t>
            </a:r>
            <a:endParaRPr lang="en-US" sz="2000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2D82163D-0FBB-4270-A6D7-EA71D06C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715"/>
            <a:ext cx="9144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F68CB-607C-4220-9848-B7E00A425FB5}"/>
              </a:ext>
            </a:extLst>
          </p:cNvPr>
          <p:cNvSpPr txBox="1"/>
          <p:nvPr/>
        </p:nvSpPr>
        <p:spPr>
          <a:xfrm>
            <a:off x="296260" y="4467784"/>
            <a:ext cx="7940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https://github.com/afai79/Arduino/blob/main/Ultrasonic_Servo_Gas_P.ino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75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203E-DA0C-43C8-B60D-DFCAFCBA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3520450" cy="763524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4: BMA400 and MPU6050 sensors-based projects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D8E7-63B6-47B4-A28A-2B8C15B38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Grove - 3-axis digital accelerometer ±16 g low power (BMA400)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8152-F0D3-4205-AF9E-107A98A264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26" y="1783327"/>
            <a:ext cx="3476483" cy="15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01C5F-82DD-4C47-915C-3E727C2BF6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95" y="1968841"/>
            <a:ext cx="3664920" cy="11315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4A3E0C-0E8A-4C14-B4DD-CF9F4376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46042"/>
              </p:ext>
            </p:extLst>
          </p:nvPr>
        </p:nvGraphicFramePr>
        <p:xfrm>
          <a:off x="2593167" y="3327973"/>
          <a:ext cx="3817625" cy="160678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53104">
                  <a:extLst>
                    <a:ext uri="{9D8B030D-6E8A-4147-A177-3AD203B41FA5}">
                      <a16:colId xmlns:a16="http://schemas.microsoft.com/office/drawing/2014/main" val="1401054059"/>
                    </a:ext>
                  </a:extLst>
                </a:gridCol>
                <a:gridCol w="3364521">
                  <a:extLst>
                    <a:ext uri="{9D8B030D-6E8A-4147-A177-3AD203B41FA5}">
                      <a16:colId xmlns:a16="http://schemas.microsoft.com/office/drawing/2014/main" val="868261748"/>
                    </a:ext>
                  </a:extLst>
                </a:gridCol>
              </a:tblGrid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PIN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8902694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SCL - clock line I2C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17975371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SDA - I2C data line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24386573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power supply from 3.3 V to 5 V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4271001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68074439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BMA400 module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71907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25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Here are the components that make up an Arduino board and what each of their functions are: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Reset Button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will restart any code that is loaded to the Arduino board.</a:t>
            </a: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AREF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Stands for “Analog Reference” and is used to set an external reference voltage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 Pin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 There are a few ground pins on the Arduino and they all work the same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Digital Input/Output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Pins 0-13 can be used for digital input or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PWM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The pins marked with the (~) symbol can simulate analog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USB Connection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Used for powering up your Arduino and uploading sketches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TX/RX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Transmit and receive data indication LEDs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B2FC82-FC96-4D9F-9CD8-65EC3F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56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 and BMA400 acceleration sensor example – Arduino Learning">
            <a:extLst>
              <a:ext uri="{FF2B5EF4-FFF2-40B4-BE49-F238E27FC236}">
                <a16:creationId xmlns:a16="http://schemas.microsoft.com/office/drawing/2014/main" id="{7EFDEC42-0865-4F9A-AFC0-1579DFFB67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5" y="1350109"/>
            <a:ext cx="3990241" cy="35122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D6193-A3D5-493E-A911-68EF41EADF24}"/>
              </a:ext>
            </a:extLst>
          </p:cNvPr>
          <p:cNvSpPr txBox="1"/>
          <p:nvPr/>
        </p:nvSpPr>
        <p:spPr>
          <a:xfrm>
            <a:off x="0" y="4496417"/>
            <a:ext cx="10231235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https://github.com/afai79/Arduino/blob/main/Lib/BlueDot_BMA400_Library-1.0.0.zip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https://github.com/afai79/Arduino/blob/main/Lib/Grove_3Axis_Digital_Accelerometer_BMA400-master.zip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617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15540-AC67-49E4-A7F7-C925B28E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134004"/>
          </a:xfrm>
        </p:spPr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MPU6050 Triple Axis Gyroscope &amp; Accelerometer</a:t>
            </a:r>
            <a:endParaRPr lang="ar-SA" sz="18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S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rduino] Introduction to IMU MPU6050 | TKF&amp;#39;s World of Engineering">
            <a:extLst>
              <a:ext uri="{FF2B5EF4-FFF2-40B4-BE49-F238E27FC236}">
                <a16:creationId xmlns:a16="http://schemas.microsoft.com/office/drawing/2014/main" id="{8466F9D5-4E43-404C-9592-4751BA07E7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15" y="1808225"/>
            <a:ext cx="3822650" cy="32068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2E413-EFB9-4E8E-8D40-FAE813477D2F}"/>
              </a:ext>
            </a:extLst>
          </p:cNvPr>
          <p:cNvSpPr txBox="1"/>
          <p:nvPr/>
        </p:nvSpPr>
        <p:spPr>
          <a:xfrm>
            <a:off x="148580" y="4709620"/>
            <a:ext cx="82460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https://github.com/afai79/Arduino/blob/main/Lib/Arduino-MPU6050-master.zip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43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A24-898D-48B0-9D0D-D6DAF9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5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934D-8869-474F-96D8-47D470C0E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00151"/>
            <a:ext cx="8390540" cy="3662174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Arduino Robot – An easy DIY project</a:t>
            </a:r>
            <a:endParaRPr lang="ar-SA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800" dirty="0"/>
              <a:t>We are going to build an Arduino based robot capable of avoiding obstacles in its path. </a:t>
            </a:r>
          </a:p>
          <a:p>
            <a:pPr lvl="1"/>
            <a:r>
              <a:rPr lang="en-US" sz="2800" dirty="0"/>
              <a:t>It is a fun project and a great learning experience, so without any further delay, let us get started!</a:t>
            </a: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ar-SA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r:id="rId2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https://educ8s.tv/arduino-robot-easy-diy-project/</a:t>
            </a:r>
            <a:endParaRPr lang="en-US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https://github.com/afai79/Arduino/tree/main/ArduinoRobot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10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915-E9B8-42B7-AF46-36BA78B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548877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Building the Robot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C311-853C-479E-A083-801411C7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085130" cy="3814879"/>
          </a:xfrm>
        </p:spPr>
        <p:txBody>
          <a:bodyPr/>
          <a:lstStyle/>
          <a:p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1. Connect the motor and wheels to the chassis.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877-09DF-4AD8-8563-231BD8F9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808225"/>
            <a:ext cx="4886560" cy="305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09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EA68-8868-48CA-87E7-8DEA8876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1" y="1200151"/>
            <a:ext cx="8093364" cy="366217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Step 2: Prepare the Switch and connect the Power Source</a:t>
            </a:r>
            <a:endParaRPr lang="ar-SA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3: Mount other Parts on the chassis.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9B2D-F337-4DCF-B452-85EB0B04E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656893"/>
            <a:ext cx="3970330" cy="320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834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ED-794A-4A02-AEE5-C7E62DC7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Schematics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D0-9B54-4E17-8C03-2EB0CDFF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97405"/>
            <a:ext cx="7772778" cy="3394472"/>
          </a:xfrm>
        </p:spPr>
        <p:txBody>
          <a:bodyPr/>
          <a:lstStyle/>
          <a:p>
            <a:r>
              <a:rPr lang="en-US" sz="18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Wire up the components together as shown in the image below.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A057-8ACE-4364-AC2D-5C8D9E36A3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1" y="1608544"/>
            <a:ext cx="6108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464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4D5B-1EB7-4D33-8587-F0BB6A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14352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C220-4956-4E7B-BDAD-B5D2C623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2815"/>
            <a:ext cx="8390540" cy="335951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33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code uses three libraries.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 of them must be downloaded for the program to compile.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first one is the motor shield driver from Adafruit.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second library is the </a:t>
            </a:r>
            <a:r>
              <a:rPr lang="en-US" dirty="0" err="1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NewPing</a:t>
            </a: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library for the supersonic distance sensor.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https://github.com/afai79/Arduino/blob/main/ArduinoRobot/ArduinoRobot_.ino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41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6787-D41D-4C3E-A665-664E447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585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4CEB-A02C-4BE8-81DD-844519D3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866" y="1502815"/>
            <a:ext cx="8432873" cy="3206804"/>
          </a:xfrm>
        </p:spPr>
        <p:txBody>
          <a:bodyPr/>
          <a:lstStyle/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Motor Shield Library: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https://github.com/afai79/Arduino/blob/main/ArduinoRobot/Adafruit-Motor-Shield-library-master.zip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endParaRPr lang="en-US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 Ping Library: 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https://github.com/afai79/Arduino/blob/main/ArduinoRobot/NewPing_v1.9.1.zip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32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4E7C64-1863-4779-A4EB-F8373468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5" y="281175"/>
            <a:ext cx="6260905" cy="1737398"/>
          </a:xfrm>
        </p:spPr>
        <p:txBody>
          <a:bodyPr>
            <a:normAutofit/>
          </a:bodyPr>
          <a:lstStyle/>
          <a:p>
            <a:r>
              <a:rPr lang="en-US" sz="4400" dirty="0"/>
              <a:t>End of Training! </a:t>
            </a:r>
          </a:p>
        </p:txBody>
      </p:sp>
    </p:spTree>
    <p:extLst>
      <p:ext uri="{BB962C8B-B14F-4D97-AF65-F5344CB8AC3E}">
        <p14:creationId xmlns:p14="http://schemas.microsoft.com/office/powerpoint/2010/main" val="2915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C71-7B96-42A6-AAE9-9F7EFB6E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 </a:t>
            </a:r>
            <a:r>
              <a:rPr lang="en-US" sz="19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ATmega</a:t>
            </a: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Microcontroller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This is the brains and is where the programs are stored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Power LED Indicator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LED lights up anytime the board is plugged in a power source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Voltage Regulator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controls the amount of voltage going into the Arduino board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DC Power Barrel Jack 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is used for powering your Arduino with a power supply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3.3V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3.3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 5V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5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 Ground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There are a few ground pins on the Arduino 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15. Analog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These pins can read the signal from an analog sensor and convert it to digital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DC6-F888-4211-8D44-A050FDC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>
                <a:effectLst/>
              </a:rPr>
              <a:t>Types of Arduino Boards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7" name="Content Placeholder 6" descr="arduino-boards-comparison">
            <a:extLst>
              <a:ext uri="{FF2B5EF4-FFF2-40B4-BE49-F238E27FC236}">
                <a16:creationId xmlns:a16="http://schemas.microsoft.com/office/drawing/2014/main" id="{F4BB208C-FC43-45AB-8735-B21DCB1978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195" y="891995"/>
            <a:ext cx="5000215" cy="388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298-4E17-4D10-9730-54EBDF99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3" y="55872"/>
            <a:ext cx="3873842" cy="60721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ffectLst/>
              </a:rPr>
              <a:t>How To Program Arduino</a:t>
            </a:r>
            <a:endParaRPr lang="en-US" sz="2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47C5E8-CBC1-4853-8F2A-BC57D3A9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984515"/>
            <a:ext cx="8200282" cy="1136927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https://www.tinkercad.com/dashboard</a:t>
            </a:r>
            <a:endParaRPr lang="en-US" sz="1600" b="1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https://www.sites.google.com/site/unoardusim/services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FCB0-4EA7-458A-81CF-363DE47A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815" y="1166669"/>
            <a:ext cx="6040765" cy="33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B2F-9760-4954-B1D0-8A7077AC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effectLst/>
              </a:rPr>
              <a:t>List of experiments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2732-215D-4F71-81DD-2424983D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794555" cy="913484"/>
          </a:xfrm>
        </p:spPr>
        <p:txBody>
          <a:bodyPr>
            <a:normAutofit/>
          </a:bodyPr>
          <a:lstStyle/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01.Basics &gt; Blink</a:t>
            </a:r>
          </a:p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03.Analog &gt; Fading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2A34-79E4-485E-A034-EA0999241C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246" y="1511069"/>
            <a:ext cx="5333202" cy="34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0C7B-C818-4D1C-8BDD-422D059C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2740455" cy="4553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a Breadboard?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1CF3-D204-47F2-AD9A-55D58A50316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1321066" y="1766111"/>
            <a:ext cx="3036100" cy="2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5B33E-BEAB-4BC0-B444-072672362B6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4546499" y="1733444"/>
            <a:ext cx="3105103" cy="2939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9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1527</Words>
  <Application>Microsoft Office PowerPoint</Application>
  <PresentationFormat>On-screen Show (16:9)</PresentationFormat>
  <Paragraphs>168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Abadi</vt:lpstr>
      <vt:lpstr>Arial</vt:lpstr>
      <vt:lpstr>Calibri</vt:lpstr>
      <vt:lpstr>Times New Roman</vt:lpstr>
      <vt:lpstr>Office Theme</vt:lpstr>
      <vt:lpstr>Paintbrush Picture</vt:lpstr>
      <vt:lpstr>Building Arduino Applications</vt:lpstr>
      <vt:lpstr>Day 1 </vt:lpstr>
      <vt:lpstr>Arduino Uno </vt:lpstr>
      <vt:lpstr>Board Breakdown</vt:lpstr>
      <vt:lpstr>Board Breakdown</vt:lpstr>
      <vt:lpstr>Types of Arduino Boards </vt:lpstr>
      <vt:lpstr>How To Program Arduino</vt:lpstr>
      <vt:lpstr>List of experiments </vt:lpstr>
      <vt:lpstr>PowerPoint Presentation</vt:lpstr>
      <vt:lpstr>PowerPoint Presentation</vt:lpstr>
      <vt:lpstr>TUTORIALS &gt; Built-In Examples &gt; 05.Control &gt; ForLoopIteration</vt:lpstr>
      <vt:lpstr>Day 2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experiments</vt:lpstr>
      <vt:lpstr>PowerPoint Presentation</vt:lpstr>
      <vt:lpstr>PowerPoint Presentation</vt:lpstr>
      <vt:lpstr>PowerPoint Presentation</vt:lpstr>
      <vt:lpstr>Day 4 </vt:lpstr>
      <vt:lpstr>Small Project 1: Air Quality Detector </vt:lpstr>
      <vt:lpstr>PowerPoint Presentation</vt:lpstr>
      <vt:lpstr>PowerPoint Presentation</vt:lpstr>
      <vt:lpstr>PowerPoint Presentation</vt:lpstr>
      <vt:lpstr>Small Project 2: Control servo motor by RGB sensor    </vt:lpstr>
      <vt:lpstr>Small Project 3: Smart House</vt:lpstr>
      <vt:lpstr>Small Project 4: BMA400 and MPU6050 sensors-based projects</vt:lpstr>
      <vt:lpstr>PowerPoint Presentation</vt:lpstr>
      <vt:lpstr>PowerPoint Presentation</vt:lpstr>
      <vt:lpstr>Day 5 </vt:lpstr>
      <vt:lpstr>Building the Robot </vt:lpstr>
      <vt:lpstr>PowerPoint Presentation</vt:lpstr>
      <vt:lpstr>Schematics </vt:lpstr>
      <vt:lpstr>Code </vt:lpstr>
      <vt:lpstr>LIBRARIES </vt:lpstr>
      <vt:lpstr>End of Training!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2021-11-09T18:35:28Z</dcterms:modified>
</cp:coreProperties>
</file>